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5C15E0-0AA0-410E-8F6D-864D26071A23}" type="datetimeFigureOut">
              <a:rPr lang="it-IT" smtClean="0"/>
              <a:pPr/>
              <a:t>31/05/2017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0A18BC-E840-473D-BF76-F95468BE1A4F}" type="slidenum">
              <a:rPr lang="it-IT" smtClean="0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Глаголы эмоций </a:t>
            </a:r>
            <a:endParaRPr lang="it-IT" sz="6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664" y="3717032"/>
            <a:ext cx="6400800" cy="83894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Обижать</a:t>
            </a:r>
            <a:r>
              <a:rPr lang="it-IT" sz="4400" dirty="0" smtClean="0"/>
              <a:t>(</a:t>
            </a:r>
            <a:r>
              <a:rPr lang="ru-RU" sz="4400" dirty="0" smtClean="0"/>
              <a:t>ся</a:t>
            </a:r>
            <a:r>
              <a:rPr lang="it-IT" sz="4400" dirty="0" smtClean="0"/>
              <a:t>)-</a:t>
            </a:r>
            <a:r>
              <a:rPr lang="ru-RU" sz="4400" dirty="0" smtClean="0"/>
              <a:t>Обидеть</a:t>
            </a:r>
            <a:r>
              <a:rPr lang="it-IT" sz="4400" dirty="0" smtClean="0"/>
              <a:t>(</a:t>
            </a:r>
            <a:r>
              <a:rPr lang="ru-RU" sz="4400" dirty="0" smtClean="0"/>
              <a:t>ся</a:t>
            </a:r>
            <a:r>
              <a:rPr lang="it-IT" sz="4400" dirty="0" smtClean="0"/>
              <a:t>)</a:t>
            </a:r>
            <a:endParaRPr lang="it-IT" sz="4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868144" y="609329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Лаура Дцаго</a:t>
            </a:r>
            <a:endParaRPr lang="it-IT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accent2"/>
                </a:solidFill>
              </a:rPr>
              <a:t>Морфологические и синтаксические свойства </a:t>
            </a:r>
            <a:r>
              <a:rPr lang="ru-RU" dirty="0"/>
              <a:t/>
            </a:r>
            <a:br>
              <a:rPr lang="ru-RU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6371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</a:t>
            </a:r>
            <a:r>
              <a:rPr lang="it-IT" dirty="0" smtClean="0"/>
              <a:t>-</a:t>
            </a:r>
            <a:r>
              <a:rPr lang="ru-RU" dirty="0" smtClean="0"/>
              <a:t>би</a:t>
            </a:r>
            <a:r>
              <a:rPr lang="it-IT" dirty="0" smtClean="0"/>
              <a:t>-</a:t>
            </a:r>
            <a:r>
              <a:rPr lang="ru-RU" dirty="0" smtClean="0"/>
              <a:t>жать</a:t>
            </a:r>
            <a:r>
              <a:rPr lang="it-IT" dirty="0"/>
              <a:t>-</a:t>
            </a:r>
            <a:r>
              <a:rPr lang="ru-RU" dirty="0" smtClean="0"/>
              <a:t>ся</a:t>
            </a:r>
            <a:endParaRPr lang="it-IT" dirty="0" smtClean="0"/>
          </a:p>
          <a:p>
            <a:pPr>
              <a:buFont typeface="Courier New" pitchFamily="49" charset="0"/>
              <a:buChar char="o"/>
            </a:pPr>
            <a:r>
              <a:rPr lang="ru-RU" dirty="0"/>
              <a:t>Глагол, несовершенный вид, непереходный, </a:t>
            </a:r>
            <a:r>
              <a:rPr lang="it-IT" dirty="0" smtClean="0"/>
              <a:t>1</a:t>
            </a:r>
            <a:r>
              <a:rPr lang="ru-RU" dirty="0" smtClean="0"/>
              <a:t> </a:t>
            </a:r>
            <a:r>
              <a:rPr lang="ru-RU" dirty="0"/>
              <a:t>тип </a:t>
            </a:r>
            <a:r>
              <a:rPr lang="ru-RU" dirty="0" smtClean="0"/>
              <a:t>спряжения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k</a:t>
            </a:r>
            <a:r>
              <a:rPr lang="ru-RU" dirty="0" smtClean="0"/>
              <a:t>орень:</a:t>
            </a:r>
            <a:r>
              <a:rPr lang="it-IT" dirty="0" smtClean="0"/>
              <a:t> </a:t>
            </a:r>
            <a:r>
              <a:rPr lang="it-IT" dirty="0"/>
              <a:t>o</a:t>
            </a:r>
            <a:r>
              <a:rPr lang="ru-RU" dirty="0" smtClean="0"/>
              <a:t>биж</a:t>
            </a:r>
            <a:r>
              <a:rPr lang="it-IT" dirty="0" smtClean="0"/>
              <a:t>-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суффикс: </a:t>
            </a:r>
            <a:r>
              <a:rPr lang="it-IT" dirty="0" smtClean="0"/>
              <a:t>-</a:t>
            </a:r>
            <a:r>
              <a:rPr lang="ru-RU" dirty="0" smtClean="0"/>
              <a:t>а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глагольное окончание: </a:t>
            </a:r>
            <a:r>
              <a:rPr lang="it-IT" dirty="0" smtClean="0"/>
              <a:t>-</a:t>
            </a:r>
            <a:r>
              <a:rPr lang="ru-RU" dirty="0" smtClean="0"/>
              <a:t>ть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постфикс</a:t>
            </a:r>
            <a:r>
              <a:rPr lang="it-IT" dirty="0" smtClean="0"/>
              <a:t>: -</a:t>
            </a:r>
            <a:r>
              <a:rPr lang="ru-RU" dirty="0" smtClean="0"/>
              <a:t>ся</a:t>
            </a:r>
            <a:endParaRPr lang="it-IT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Соответствующий глагол совершенного вида </a:t>
            </a:r>
            <a:r>
              <a:rPr lang="it-IT" dirty="0" smtClean="0"/>
              <a:t> - </a:t>
            </a:r>
            <a:r>
              <a:rPr lang="ru-RU" dirty="0" smtClean="0"/>
              <a:t>Обидеться</a:t>
            </a:r>
            <a:endParaRPr lang="it-IT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>
                <a:solidFill>
                  <a:schemeClr val="accent2"/>
                </a:solidFill>
              </a:rPr>
              <a:t>C</a:t>
            </a:r>
            <a:r>
              <a:rPr lang="ru-RU" dirty="0">
                <a:solidFill>
                  <a:schemeClr val="accent2"/>
                </a:solidFill>
              </a:rPr>
              <a:t>пряжение</a:t>
            </a:r>
            <a:r>
              <a:rPr lang="ru-RU" dirty="0"/>
              <a:t/>
            </a:r>
            <a:br>
              <a:rPr lang="ru-RU" dirty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467544" y="980728"/>
          <a:ext cx="8229600" cy="56278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72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Наст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Прош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Повелит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обижа́юсь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r>
                        <a:rPr lang="vi-VN" dirty="0" smtClean="0"/>
                        <a:t>бижа́лся</a:t>
                      </a:r>
                      <a:endParaRPr lang="it-IT" dirty="0" smtClean="0"/>
                    </a:p>
                    <a:p>
                      <a:r>
                        <a:rPr lang="vi-VN" dirty="0" smtClean="0"/>
                        <a:t>обижа́лась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</a:t>
                      </a:r>
                      <a:r>
                        <a:rPr lang="it-IT" baseline="0" dirty="0" smtClean="0"/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ТЫ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обижа́ешься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r>
                        <a:rPr lang="vi-VN" dirty="0" smtClean="0"/>
                        <a:t>бижа́лся</a:t>
                      </a:r>
                      <a:endParaRPr lang="it-IT" dirty="0" smtClean="0"/>
                    </a:p>
                    <a:p>
                      <a:r>
                        <a:rPr lang="vi-VN" dirty="0" smtClean="0"/>
                        <a:t>обижа́лась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Будешь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обижа́йся</a:t>
                      </a:r>
                      <a:endParaRPr lang="it-IT" dirty="0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ОН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обижа́ется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обижа́лся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Будет</a:t>
                      </a:r>
                      <a:r>
                        <a:rPr lang="it-IT" dirty="0" smtClean="0"/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ОНА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обижа́ется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обижа́лась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Будет</a:t>
                      </a:r>
                      <a:r>
                        <a:rPr lang="it-IT" dirty="0" smtClean="0"/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ОНО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обижа́ется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обижа́лось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Будет</a:t>
                      </a:r>
                      <a:r>
                        <a:rPr lang="it-IT" dirty="0" smtClean="0"/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МЫ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обижа́емся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обижа́лись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Будем</a:t>
                      </a:r>
                      <a:r>
                        <a:rPr lang="it-IT" dirty="0" smtClean="0"/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ВЫ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обижа́етесь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обижа́лись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Будете</a:t>
                      </a:r>
                      <a:r>
                        <a:rPr lang="it-IT" dirty="0" smtClean="0"/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обижа́йтесь</a:t>
                      </a:r>
                      <a:endParaRPr lang="it-IT" dirty="0"/>
                    </a:p>
                  </a:txBody>
                  <a:tcPr/>
                </a:tc>
              </a:tr>
              <a:tr h="507234">
                <a:tc>
                  <a:txBody>
                    <a:bodyPr/>
                    <a:lstStyle/>
                    <a:p>
                      <a:r>
                        <a:rPr lang="ru-RU" dirty="0" smtClean="0"/>
                        <a:t>ОНИ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обижа́ются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обижа́лись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Будут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dirty="0" smtClean="0"/>
                        <a:t>обижа́ться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Семантические свойства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1297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Значение</a:t>
            </a:r>
            <a:endParaRPr lang="it-IT" sz="3600" dirty="0" smtClean="0">
              <a:solidFill>
                <a:schemeClr val="accent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ru-RU" sz="3200" dirty="0" smtClean="0"/>
              <a:t>значения </a:t>
            </a:r>
            <a:r>
              <a:rPr lang="ru-RU" sz="3200" dirty="0" smtClean="0"/>
              <a:t>глагола </a:t>
            </a:r>
            <a:r>
              <a:rPr lang="ru-RU" sz="3200" dirty="0" smtClean="0"/>
              <a:t>«</a:t>
            </a:r>
            <a:r>
              <a:rPr lang="ru-RU" sz="3200" dirty="0" smtClean="0"/>
              <a:t>обижаться» </a:t>
            </a:r>
            <a:r>
              <a:rPr lang="ru-RU" sz="3200" dirty="0" smtClean="0"/>
              <a:t>в толковых словарях русского языка:</a:t>
            </a:r>
            <a:endParaRPr lang="it-IT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Чувствовать обиду; </a:t>
            </a:r>
            <a:r>
              <a:rPr lang="ru-RU" sz="2400" dirty="0" smtClean="0"/>
              <a:t>оскорбляться,</a:t>
            </a:r>
            <a:r>
              <a:rPr lang="ru-RU" sz="2400" dirty="0" smtClean="0"/>
              <a:t>н</a:t>
            </a:r>
            <a:r>
              <a:rPr lang="ru-RU" sz="2400" dirty="0" smtClean="0"/>
              <a:t>атыкаясь </a:t>
            </a:r>
            <a:r>
              <a:rPr lang="ru-RU" sz="2400" dirty="0" smtClean="0"/>
              <a:t>на кого-то или что-то</a:t>
            </a:r>
            <a:endParaRPr lang="it-IT" sz="2400" dirty="0" smtClean="0"/>
          </a:p>
          <a:p>
            <a:pPr marL="457200" indent="-457200">
              <a:buNone/>
            </a:pP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515719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it-IT" sz="2400" dirty="0" smtClean="0">
                <a:solidFill>
                  <a:schemeClr val="accent2"/>
                </a:solidFill>
              </a:rPr>
              <a:t>   </a:t>
            </a:r>
            <a:r>
              <a:rPr lang="ru-RU" sz="3200" dirty="0" smtClean="0"/>
              <a:t>имя существительное</a:t>
            </a:r>
            <a:r>
              <a:rPr lang="it-IT" sz="3200" dirty="0" smtClean="0"/>
              <a:t>:</a:t>
            </a:r>
          </a:p>
          <a:p>
            <a:r>
              <a:rPr lang="it-IT" sz="2400" dirty="0" smtClean="0"/>
              <a:t>      </a:t>
            </a:r>
            <a:r>
              <a:rPr lang="ru-RU" sz="2400" dirty="0" smtClean="0"/>
              <a:t>Обида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chemeClr val="accent2"/>
                </a:solidFill>
              </a:rPr>
              <a:t>→</a:t>
            </a:r>
            <a:r>
              <a:rPr lang="it-IT" sz="2400" dirty="0" smtClean="0"/>
              <a:t> Ofensa, resentimiento</a:t>
            </a:r>
            <a:endParaRPr lang="it-I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Падежи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/>
              <a:t>Обижаться</a:t>
            </a:r>
            <a:r>
              <a:rPr lang="it-IT" sz="2400" dirty="0" smtClean="0"/>
              <a:t>-</a:t>
            </a:r>
            <a:r>
              <a:rPr lang="ru-RU" sz="2400" dirty="0" smtClean="0"/>
              <a:t>Обидеться</a:t>
            </a:r>
            <a:endParaRPr lang="it-IT" sz="2400" dirty="0" smtClean="0"/>
          </a:p>
          <a:p>
            <a:pPr algn="ctr">
              <a:buNone/>
            </a:pPr>
            <a:r>
              <a:rPr lang="ru-RU" sz="2400" dirty="0" smtClean="0"/>
              <a:t>(на кого? на что? из-за чего? из-за кого?)</a:t>
            </a:r>
            <a:endParaRPr lang="it-IT" sz="2400" dirty="0" smtClean="0"/>
          </a:p>
          <a:p>
            <a:pPr algn="ctr">
              <a:buNone/>
            </a:pPr>
            <a:r>
              <a:rPr lang="ru-RU" sz="2400" dirty="0" smtClean="0"/>
              <a:t>краткое прилагательное</a:t>
            </a:r>
            <a:r>
              <a:rPr lang="ru-RU" sz="2400" dirty="0" smtClean="0">
                <a:solidFill>
                  <a:schemeClr val="accent2"/>
                </a:solidFill>
              </a:rPr>
              <a:t>→</a:t>
            </a:r>
            <a:r>
              <a:rPr lang="it-IT" sz="2400" dirty="0" smtClean="0"/>
              <a:t> </a:t>
            </a:r>
            <a:r>
              <a:rPr lang="ru-RU" sz="2400" dirty="0" smtClean="0"/>
              <a:t>обижен (-а, -ы)</a:t>
            </a:r>
            <a:endParaRPr lang="it-IT" sz="24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Этот глагол  требует </a:t>
            </a:r>
            <a:r>
              <a:rPr lang="it-IT" sz="2400" dirty="0" smtClean="0"/>
              <a:t> </a:t>
            </a:r>
            <a:r>
              <a:rPr lang="ru-RU" sz="2400" dirty="0" smtClean="0"/>
              <a:t>винительного</a:t>
            </a:r>
            <a:r>
              <a:rPr lang="it-IT" sz="2400" dirty="0" smtClean="0"/>
              <a:t> </a:t>
            </a:r>
            <a:r>
              <a:rPr lang="ru-RU" sz="2400" dirty="0" smtClean="0"/>
              <a:t>падежа</a:t>
            </a:r>
            <a:r>
              <a:rPr lang="it-IT" sz="2400" dirty="0" smtClean="0"/>
              <a:t> </a:t>
            </a:r>
            <a:r>
              <a:rPr lang="ru-RU" sz="2400" dirty="0" smtClean="0"/>
              <a:t>и предлога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chemeClr val="accent2"/>
                </a:solidFill>
              </a:rPr>
              <a:t>→</a:t>
            </a:r>
            <a:r>
              <a:rPr lang="it-IT" sz="2400" dirty="0" smtClean="0"/>
              <a:t> </a:t>
            </a:r>
            <a:r>
              <a:rPr lang="ru-RU" sz="2400" dirty="0" smtClean="0"/>
              <a:t>«на»:</a:t>
            </a:r>
            <a:endParaRPr lang="it-IT" sz="2400" dirty="0" smtClean="0"/>
          </a:p>
          <a:p>
            <a:pPr>
              <a:buNone/>
            </a:pPr>
            <a:r>
              <a:rPr lang="ru-RU" sz="2400" dirty="0" smtClean="0"/>
              <a:t>Пример:</a:t>
            </a:r>
            <a:r>
              <a:rPr lang="it-IT" sz="2400" dirty="0" smtClean="0"/>
              <a:t> </a:t>
            </a:r>
            <a:r>
              <a:rPr lang="ru-RU" sz="2400" i="1" dirty="0" smtClean="0"/>
              <a:t>О</a:t>
            </a:r>
            <a:r>
              <a:rPr lang="ru-RU" sz="2400" i="1" dirty="0" smtClean="0"/>
              <a:t>на</a:t>
            </a:r>
            <a:r>
              <a:rPr lang="ru-RU" sz="2400" i="1" dirty="0" smtClean="0"/>
              <a:t> </a:t>
            </a:r>
            <a:r>
              <a:rPr lang="ru-RU" sz="2400" i="1" dirty="0" smtClean="0"/>
              <a:t>очень обиделась на </a:t>
            </a:r>
            <a:r>
              <a:rPr lang="ru-RU" sz="2400" i="1" dirty="0" smtClean="0"/>
              <a:t>меня</a:t>
            </a:r>
            <a:r>
              <a:rPr lang="ru-RU" sz="2400" dirty="0" smtClean="0"/>
              <a:t>.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Этот глагол</a:t>
            </a:r>
            <a:r>
              <a:rPr lang="it-IT" sz="2400" dirty="0" smtClean="0"/>
              <a:t> </a:t>
            </a:r>
            <a:r>
              <a:rPr lang="ru-RU" sz="2400" dirty="0" smtClean="0"/>
              <a:t>тоже</a:t>
            </a:r>
            <a:r>
              <a:rPr lang="it-IT" sz="2400" dirty="0" smtClean="0"/>
              <a:t> </a:t>
            </a:r>
            <a:r>
              <a:rPr lang="ru-RU" sz="2400" dirty="0" smtClean="0"/>
              <a:t> требует </a:t>
            </a:r>
            <a:r>
              <a:rPr lang="it-IT" sz="2400" dirty="0" smtClean="0"/>
              <a:t> </a:t>
            </a:r>
            <a:r>
              <a:rPr lang="ru-RU" sz="2400" dirty="0" smtClean="0"/>
              <a:t>родительного падежа</a:t>
            </a:r>
            <a:r>
              <a:rPr lang="it-IT" sz="2400" dirty="0" smtClean="0"/>
              <a:t> </a:t>
            </a:r>
            <a:r>
              <a:rPr lang="ru-RU" sz="2400" dirty="0" smtClean="0"/>
              <a:t>и предлога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chemeClr val="accent2"/>
                </a:solidFill>
              </a:rPr>
              <a:t>→</a:t>
            </a:r>
            <a:r>
              <a:rPr lang="it-IT" sz="2400" dirty="0" smtClean="0"/>
              <a:t> </a:t>
            </a:r>
            <a:r>
              <a:rPr lang="ru-RU" sz="2400" dirty="0" smtClean="0"/>
              <a:t>«из-за»</a:t>
            </a:r>
            <a:endParaRPr lang="it-IT" sz="2400" dirty="0" smtClean="0"/>
          </a:p>
          <a:p>
            <a:pPr>
              <a:buNone/>
            </a:pPr>
            <a:r>
              <a:rPr lang="ru-RU" sz="2400" dirty="0" smtClean="0"/>
              <a:t>Пример:</a:t>
            </a:r>
            <a:r>
              <a:rPr lang="it-IT" sz="2400" dirty="0" smtClean="0"/>
              <a:t> </a:t>
            </a:r>
            <a:r>
              <a:rPr lang="ru-RU" sz="2400" i="1" dirty="0" smtClean="0"/>
              <a:t>Я</a:t>
            </a:r>
            <a:r>
              <a:rPr lang="ru-RU" sz="2400" i="1" dirty="0" smtClean="0"/>
              <a:t> </a:t>
            </a:r>
            <a:r>
              <a:rPr lang="ru-RU" sz="2400" i="1" dirty="0" smtClean="0"/>
              <a:t>обиделась из-за </a:t>
            </a:r>
            <a:r>
              <a:rPr lang="ru-RU" sz="2400" i="1" dirty="0" smtClean="0"/>
              <a:t>тебя.</a:t>
            </a:r>
            <a:endParaRPr lang="it-IT" sz="2400" i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Перевод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08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Испанский</a:t>
            </a:r>
            <a:r>
              <a:rPr lang="ru-RU" sz="2800" dirty="0" smtClean="0">
                <a:solidFill>
                  <a:schemeClr val="accent2"/>
                </a:solidFill>
              </a:rPr>
              <a:t>→</a:t>
            </a:r>
            <a:r>
              <a:rPr lang="it-IT" sz="2800" dirty="0" smtClean="0">
                <a:solidFill>
                  <a:schemeClr val="accent2"/>
                </a:solidFill>
              </a:rPr>
              <a:t> </a:t>
            </a:r>
            <a:r>
              <a:rPr lang="it-IT" sz="2800" dirty="0" err="1" smtClean="0"/>
              <a:t>ofenderse</a:t>
            </a:r>
            <a:r>
              <a:rPr lang="it-IT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Английский</a:t>
            </a:r>
            <a:r>
              <a:rPr lang="ru-RU" sz="2800" dirty="0" smtClean="0">
                <a:solidFill>
                  <a:schemeClr val="accent2"/>
                </a:solidFill>
              </a:rPr>
              <a:t>→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offense</a:t>
            </a:r>
            <a:endParaRPr lang="it-IT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Итальянский</a:t>
            </a:r>
            <a:r>
              <a:rPr lang="ru-RU" sz="2800" dirty="0" smtClean="0">
                <a:solidFill>
                  <a:schemeClr val="accent2"/>
                </a:solidFill>
              </a:rPr>
              <a:t>→</a:t>
            </a:r>
            <a:r>
              <a:rPr lang="it-IT" sz="2800" dirty="0" smtClean="0"/>
              <a:t> offendersi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3356993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Синонимы</a:t>
            </a:r>
            <a:endParaRPr lang="it-IT" sz="4400" dirty="0" smtClean="0">
              <a:solidFill>
                <a:schemeClr val="accent2"/>
              </a:solidFill>
            </a:endParaRPr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                                  </a:t>
            </a:r>
            <a:r>
              <a:rPr lang="ru-RU" sz="2800" dirty="0" smtClean="0"/>
              <a:t>оскорбляться, огорчаться</a:t>
            </a:r>
            <a:endParaRPr lang="it-IT" sz="2800" dirty="0" smtClean="0"/>
          </a:p>
          <a:p>
            <a:endParaRPr lang="it-IT" sz="2800" dirty="0" smtClean="0">
              <a:solidFill>
                <a:schemeClr val="accent2"/>
              </a:solidFill>
            </a:endParaRPr>
          </a:p>
          <a:p>
            <a:endParaRPr lang="it-IT" sz="2800" dirty="0" smtClean="0"/>
          </a:p>
          <a:p>
            <a:endParaRPr lang="it-IT" sz="4400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2555776" y="422108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ПРИМЕРЫ (ОСНОВНОЙ КОРПУС) 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“</a:t>
            </a:r>
            <a:r>
              <a:rPr lang="ru-RU" sz="2800" dirty="0" smtClean="0"/>
              <a:t>Я изо всех сил стараюсь не </a:t>
            </a:r>
            <a:r>
              <a:rPr lang="ru-RU" sz="2800" u="sng" dirty="0" smtClean="0">
                <a:solidFill>
                  <a:schemeClr val="accent1"/>
                </a:solidFill>
              </a:rPr>
              <a:t>обижаться</a:t>
            </a:r>
            <a:r>
              <a:rPr lang="ru-RU" sz="2800" dirty="0" smtClean="0"/>
              <a:t>, госпожа секретарь</a:t>
            </a:r>
            <a:r>
              <a:rPr lang="it-IT" sz="2800" dirty="0" smtClean="0"/>
              <a:t>”</a:t>
            </a:r>
            <a:r>
              <a:rPr lang="ru-RU" sz="2800" dirty="0" smtClean="0"/>
              <a:t>.</a:t>
            </a:r>
            <a:r>
              <a:rPr lang="it-IT" sz="2800" dirty="0" smtClean="0"/>
              <a:t> </a:t>
            </a:r>
          </a:p>
          <a:p>
            <a:pPr>
              <a:buNone/>
            </a:pPr>
            <a:r>
              <a:rPr lang="it-IT" sz="2800" dirty="0" smtClean="0"/>
              <a:t>                                     (</a:t>
            </a:r>
            <a:r>
              <a:rPr lang="it-IT" sz="2800" dirty="0" err="1" smtClean="0"/>
              <a:t>Película</a:t>
            </a:r>
            <a:r>
              <a:rPr lang="it-IT" sz="2800" dirty="0" smtClean="0"/>
              <a:t>: </a:t>
            </a:r>
            <a:r>
              <a:rPr lang="it-IT" sz="2800" dirty="0" err="1" smtClean="0"/>
              <a:t>Page</a:t>
            </a:r>
            <a:r>
              <a:rPr lang="it-IT" sz="2800" dirty="0" smtClean="0"/>
              <a:t> </a:t>
            </a:r>
            <a:r>
              <a:rPr lang="it-IT" sz="2800" dirty="0" err="1" smtClean="0"/>
              <a:t>eight</a:t>
            </a:r>
            <a:r>
              <a:rPr lang="it-IT" sz="2800" dirty="0" smtClean="0"/>
              <a:t>, </a:t>
            </a:r>
            <a:r>
              <a:rPr lang="it-IT" sz="2800" dirty="0" err="1" smtClean="0"/>
              <a:t>año</a:t>
            </a:r>
            <a:r>
              <a:rPr lang="it-IT" sz="2800" dirty="0" smtClean="0"/>
              <a:t> 2011)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“</a:t>
            </a:r>
            <a:r>
              <a:rPr lang="ru-RU" sz="2800" u="sng" dirty="0" smtClean="0">
                <a:solidFill>
                  <a:schemeClr val="accent1"/>
                </a:solidFill>
              </a:rPr>
              <a:t>Обижаться</a:t>
            </a:r>
            <a:r>
              <a:rPr lang="ru-RU" sz="2800" dirty="0" smtClean="0"/>
              <a:t> и негодовать, это все равно, что выпить яд в надежде, что он убьет твоих врагов</a:t>
            </a:r>
            <a:r>
              <a:rPr lang="it-IT" sz="2800" dirty="0" smtClean="0"/>
              <a:t>”.</a:t>
            </a:r>
          </a:p>
          <a:p>
            <a:pPr>
              <a:buNone/>
            </a:pPr>
            <a:r>
              <a:rPr lang="it-IT" sz="2800" dirty="0" smtClean="0"/>
              <a:t>                                                            (Nelson Mandela)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8000" dirty="0" smtClean="0">
                <a:solidFill>
                  <a:schemeClr val="accent2"/>
                </a:solidFill>
              </a:rPr>
              <a:t>C</a:t>
            </a:r>
            <a:r>
              <a:rPr lang="ru-RU" sz="8000" dirty="0" smtClean="0">
                <a:solidFill>
                  <a:schemeClr val="accent2"/>
                </a:solidFill>
              </a:rPr>
              <a:t>пасибо за </a:t>
            </a:r>
            <a:r>
              <a:rPr lang="ru-RU" sz="8000" smtClean="0">
                <a:solidFill>
                  <a:schemeClr val="accent2"/>
                </a:solidFill>
              </a:rPr>
              <a:t>ваше </a:t>
            </a:r>
            <a:r>
              <a:rPr lang="ru-RU" sz="8000" smtClean="0">
                <a:solidFill>
                  <a:schemeClr val="accent2"/>
                </a:solidFill>
              </a:rPr>
              <a:t>внимание!</a:t>
            </a:r>
            <a:endParaRPr lang="it-IT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Personalizzato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28A45A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301</TotalTime>
  <Words>280</Words>
  <Application>Microsoft Office PowerPoint</Application>
  <PresentationFormat>Presentación en pantalla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Luna</vt:lpstr>
      <vt:lpstr>Глаголы эмоций </vt:lpstr>
      <vt:lpstr> Морфологические и синтаксические свойства  </vt:lpstr>
      <vt:lpstr> Cпряжение </vt:lpstr>
      <vt:lpstr>Семантические свойства</vt:lpstr>
      <vt:lpstr>Падежи</vt:lpstr>
      <vt:lpstr>Перевод</vt:lpstr>
      <vt:lpstr>ПРИМЕРЫ (ОСНОВНОЙ КОРПУС) 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Глаголы эмоций</dc:title>
  <dc:creator>Utente</dc:creator>
  <cp:lastModifiedBy>Pc</cp:lastModifiedBy>
  <cp:revision>32</cp:revision>
  <dcterms:created xsi:type="dcterms:W3CDTF">2017-03-24T14:02:30Z</dcterms:created>
  <dcterms:modified xsi:type="dcterms:W3CDTF">2017-05-31T12:40:08Z</dcterms:modified>
</cp:coreProperties>
</file>