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18" autoAdjust="0"/>
    <p:restoredTop sz="94660"/>
  </p:normalViewPr>
  <p:slideViewPr>
    <p:cSldViewPr>
      <p:cViewPr varScale="1">
        <p:scale>
          <a:sx n="62" d="100"/>
          <a:sy n="62" d="100"/>
        </p:scale>
        <p:origin x="-1476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9" name="Immagine 3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20120" y="5349960"/>
            <a:ext cx="9324000" cy="6244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Immagine 7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8" name="Immagine 77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20120" y="5349960"/>
            <a:ext cx="9324000" cy="6244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Immagine 11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7" name="Immagine 11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20120" y="5349960"/>
            <a:ext cx="9324000" cy="6244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567000" y="1158120"/>
            <a:ext cx="9513360" cy="288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Line 2"/>
          <p:cNvSpPr/>
          <p:nvPr/>
        </p:nvSpPr>
        <p:spPr>
          <a:xfrm>
            <a:off x="567000" y="1158120"/>
            <a:ext cx="9513360" cy="288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67000" y="1166040"/>
            <a:ext cx="9513360" cy="252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567000" y="5897160"/>
            <a:ext cx="9513360" cy="252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567000" y="1158120"/>
            <a:ext cx="9513360" cy="288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Line 2"/>
          <p:cNvSpPr/>
          <p:nvPr/>
        </p:nvSpPr>
        <p:spPr>
          <a:xfrm>
            <a:off x="567000" y="1158120"/>
            <a:ext cx="9513360" cy="288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Line 3"/>
          <p:cNvSpPr/>
          <p:nvPr/>
        </p:nvSpPr>
        <p:spPr>
          <a:xfrm>
            <a:off x="567000" y="1166040"/>
            <a:ext cx="9513360" cy="252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ine 1"/>
          <p:cNvSpPr/>
          <p:nvPr/>
        </p:nvSpPr>
        <p:spPr>
          <a:xfrm>
            <a:off x="567000" y="1158120"/>
            <a:ext cx="9513360" cy="288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567000" y="1158120"/>
            <a:ext cx="9513360" cy="288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Line 3"/>
          <p:cNvSpPr/>
          <p:nvPr/>
        </p:nvSpPr>
        <p:spPr>
          <a:xfrm>
            <a:off x="567000" y="1166040"/>
            <a:ext cx="9513360" cy="252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20120" y="5349960"/>
            <a:ext cx="9324000" cy="13467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4000" y="1872000"/>
            <a:ext cx="9114120" cy="832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it-IT" sz="5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pperplate Gothic Bold"/>
                <a:ea typeface="DejaVu Sans"/>
              </a:rPr>
              <a:t>LENGUA MAIOR </a:t>
            </a:r>
            <a:r>
              <a:rPr lang="it-IT" sz="5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pperplate Gothic Bold"/>
                <a:ea typeface="DejaVu Sans"/>
              </a:rPr>
              <a:t>RUS</a:t>
            </a:r>
            <a:r>
              <a:rPr lang="it-IT" sz="5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pperplate Gothic Bold"/>
                <a:ea typeface="DejaVu Sans"/>
              </a:rPr>
              <a:t>O</a:t>
            </a:r>
            <a:r>
              <a:rPr lang="it-IT" sz="5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pperplate Gothic Bold"/>
                <a:ea typeface="DejaVu Sans"/>
              </a:rPr>
              <a:t> </a:t>
            </a:r>
            <a:r>
              <a:rPr lang="it-IT" sz="5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pperplate Gothic Bold"/>
                <a:ea typeface="DejaVu Sans"/>
              </a:rPr>
              <a:t>: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5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pperplate Gothic Bold"/>
                <a:ea typeface="DejaVu Sans"/>
              </a:rPr>
              <a:t>SUPERIOR 2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5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pperplate Gothic Light"/>
                <a:ea typeface="DejaVu Sans"/>
              </a:rPr>
              <a:t>Alessia Sessa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5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pperplate Gothic Light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5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pperplate Gothic Light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611156" y="3422647"/>
            <a:ext cx="8857440" cy="163584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539640" y="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Глагол</a:t>
            </a:r>
            <a:r>
              <a:rPr lang="it-IT" sz="44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ы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44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эмоций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896908" y="3922713"/>
            <a:ext cx="871488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Зависть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прежде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нас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родилась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3397320" y="2708280"/>
            <a:ext cx="343692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pperplate Gothic Bold"/>
                <a:ea typeface="DejaVu Sans"/>
              </a:rPr>
              <a:t>Пословица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pperplate Gothic Bold"/>
                <a:ea typeface="DejaVu Sans"/>
              </a:rPr>
              <a:t> :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s-ES" sz="2800" dirty="0"/>
              <a:t>Completa las frases utilizando el verbo </a:t>
            </a:r>
            <a:r>
              <a:rPr lang="ru-RU" sz="2800" dirty="0" smtClean="0"/>
              <a:t>«</a:t>
            </a:r>
            <a:r>
              <a:rPr lang="ru-RU" sz="2800" b="1" dirty="0" smtClean="0"/>
              <a:t>з</a:t>
            </a:r>
            <a:r>
              <a:rPr lang="es-ES" sz="2800" dirty="0" err="1" smtClean="0"/>
              <a:t>авидовать</a:t>
            </a:r>
            <a:r>
              <a:rPr lang="ru-RU" sz="2800" dirty="0" smtClean="0"/>
              <a:t>»</a:t>
            </a:r>
            <a:r>
              <a:rPr lang="es-ES" sz="2800" dirty="0" smtClean="0"/>
              <a:t> </a:t>
            </a:r>
            <a:r>
              <a:rPr lang="es-ES" sz="2800" dirty="0"/>
              <a:t>en la </a:t>
            </a:r>
            <a:r>
              <a:rPr lang="es-ES" sz="2800" dirty="0" smtClean="0"/>
              <a:t>forma</a:t>
            </a:r>
            <a:r>
              <a:rPr lang="ru-RU" sz="2800" b="1" dirty="0" smtClean="0"/>
              <a:t> </a:t>
            </a:r>
            <a:r>
              <a:rPr lang="es-ES" sz="2800" dirty="0" smtClean="0"/>
              <a:t>adecuada</a:t>
            </a:r>
            <a:r>
              <a:rPr lang="es-ES" sz="2800" dirty="0"/>
              <a:t>.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1</a:t>
            </a:r>
            <a:r>
              <a:rPr lang="ru-RU" sz="2800" dirty="0"/>
              <a:t>) Он … своему сопернику.</a:t>
            </a:r>
          </a:p>
          <a:p>
            <a:r>
              <a:rPr lang="ru-RU" sz="2800" dirty="0"/>
              <a:t>2) Пожилые люди … здоровью и красоте молодости.</a:t>
            </a:r>
          </a:p>
          <a:p>
            <a:r>
              <a:rPr lang="ru-RU" sz="2800" dirty="0"/>
              <a:t>3) В следующем году ты поступишь в университет, но она тебе … !</a:t>
            </a:r>
          </a:p>
          <a:p>
            <a:r>
              <a:rPr lang="ru-RU" sz="2800" dirty="0"/>
              <a:t>4) Мы кажемся друзьями, но … друг-другу.</a:t>
            </a:r>
          </a:p>
          <a:p>
            <a:r>
              <a:rPr lang="ru-RU" sz="2800" dirty="0"/>
              <a:t>5) Я не … успеху моего брата.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s-ES" sz="2400" dirty="0" smtClean="0"/>
              <a:t>Completa las frases utilizando el verbo </a:t>
            </a:r>
            <a:r>
              <a:rPr lang="ru-RU" sz="2400" dirty="0" smtClean="0"/>
              <a:t>«</a:t>
            </a:r>
            <a:r>
              <a:rPr lang="ru-RU" sz="2400" b="1" dirty="0" smtClean="0"/>
              <a:t>з</a:t>
            </a:r>
            <a:r>
              <a:rPr lang="es-ES" sz="2400" dirty="0" err="1" smtClean="0"/>
              <a:t>авидовать</a:t>
            </a:r>
            <a:r>
              <a:rPr lang="ru-RU" sz="2400" dirty="0" smtClean="0"/>
              <a:t>»</a:t>
            </a:r>
            <a:r>
              <a:rPr lang="es-ES" sz="2400" dirty="0" smtClean="0"/>
              <a:t> en la forma</a:t>
            </a:r>
            <a:r>
              <a:rPr lang="ru-RU" sz="2400" b="1" dirty="0" smtClean="0"/>
              <a:t> </a:t>
            </a:r>
            <a:r>
              <a:rPr lang="es-ES" sz="2400" dirty="0" smtClean="0"/>
              <a:t>adecuada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r>
              <a:rPr lang="ru-RU" sz="2400" dirty="0"/>
              <a:t>6) Аня жаловалась на судьбу и … старшей сестре.</a:t>
            </a:r>
          </a:p>
          <a:p>
            <a:r>
              <a:rPr lang="ru-RU" sz="2400" dirty="0"/>
              <a:t>7) Кому Вы … ?</a:t>
            </a:r>
          </a:p>
          <a:p>
            <a:r>
              <a:rPr lang="ru-RU" sz="2400" dirty="0"/>
              <a:t>8) Не надо ей … , её жизнь совсем не сладкая.</a:t>
            </a:r>
          </a:p>
          <a:p>
            <a:r>
              <a:rPr lang="ru-RU" sz="2400" dirty="0"/>
              <a:t>9) По-моему, Вера тебе …</a:t>
            </a:r>
          </a:p>
          <a:p>
            <a:r>
              <a:rPr lang="ru-RU" sz="2400" dirty="0" smtClean="0"/>
              <a:t>10) …......подруге</a:t>
            </a:r>
            <a:r>
              <a:rPr lang="ru-RU" sz="2400" dirty="0"/>
              <a:t>, она купила такое же платье.</a:t>
            </a:r>
            <a:endParaRPr lang="es-E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magine 4"/>
          <p:cNvPicPr/>
          <p:nvPr/>
        </p:nvPicPr>
        <p:blipFill>
          <a:blip r:embed="rId2"/>
          <a:stretch/>
        </p:blipFill>
        <p:spPr>
          <a:xfrm>
            <a:off x="0" y="0"/>
            <a:ext cx="10080625" cy="5696453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 rot="1076400">
            <a:off x="5974082" y="580491"/>
            <a:ext cx="4096080" cy="207108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5683320" y="5994360"/>
            <a:ext cx="9324000" cy="13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0800" tIns="50400" rIns="100800" bIns="50400"/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pperplate Gothic Light"/>
              </a:rPr>
              <a:t>Алессия Сесса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 rot="1032000">
            <a:off x="6289000" y="945800"/>
            <a:ext cx="5217926" cy="15038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it-IT" sz="36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СПАСИБО</a:t>
            </a:r>
            <a:endParaRPr lang="it-IT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з</a:t>
            </a:r>
            <a:r>
              <a:rPr lang="it-IT" sz="3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а </a:t>
            </a:r>
            <a:r>
              <a:rPr lang="it-IT" sz="36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внимание</a:t>
            </a:r>
            <a:endParaRPr lang="it-IT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39640" y="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0" name="Immagine 39"/>
          <p:cNvPicPr/>
          <p:nvPr/>
        </p:nvPicPr>
        <p:blipFill>
          <a:blip r:embed="rId2"/>
          <a:stretch/>
        </p:blipFill>
        <p:spPr>
          <a:xfrm>
            <a:off x="1468440" y="2565360"/>
            <a:ext cx="2519280" cy="1747440"/>
          </a:xfrm>
          <a:prstGeom prst="rect">
            <a:avLst/>
          </a:prstGeom>
          <a:ln>
            <a:noFill/>
          </a:ln>
        </p:spPr>
      </p:pic>
      <p:pic>
        <p:nvPicPr>
          <p:cNvPr id="121" name="Immagine 40"/>
          <p:cNvPicPr/>
          <p:nvPr/>
        </p:nvPicPr>
        <p:blipFill>
          <a:blip r:embed="rId3"/>
          <a:stretch/>
        </p:blipFill>
        <p:spPr>
          <a:xfrm>
            <a:off x="5897520" y="2779560"/>
            <a:ext cx="2284920" cy="129528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1468440" y="4780080"/>
            <a:ext cx="2653560" cy="64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завидовать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6111720" y="4780080"/>
            <a:ext cx="1799280" cy="64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envidiar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2486880" y="0"/>
            <a:ext cx="579816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5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Глаголы</a:t>
            </a:r>
            <a:r>
              <a:rPr lang="it-IT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эмоций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540400" y="3565440"/>
            <a:ext cx="1999440" cy="6422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2254320" y="3565440"/>
            <a:ext cx="2285280" cy="6422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468360" y="1565280"/>
            <a:ext cx="9070920" cy="638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2285640" y="0"/>
            <a:ext cx="5799600" cy="25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Глаголы</a:t>
            </a:r>
            <a:r>
              <a:rPr lang="it-IT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эмоций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2232720" y="2065320"/>
            <a:ext cx="7847280" cy="171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Завидовать - Позавидовать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 rot="5400000">
            <a:off x="3148200" y="3029400"/>
            <a:ext cx="641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7"/>
          <p:cNvSpPr/>
          <p:nvPr/>
        </p:nvSpPr>
        <p:spPr>
          <a:xfrm rot="5400000">
            <a:off x="6077880" y="3029040"/>
            <a:ext cx="64224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8"/>
          <p:cNvSpPr/>
          <p:nvPr/>
        </p:nvSpPr>
        <p:spPr>
          <a:xfrm>
            <a:off x="2335320" y="3494160"/>
            <a:ext cx="21009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Несовершенный</a:t>
            </a: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вид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9"/>
          <p:cNvSpPr/>
          <p:nvPr/>
        </p:nvSpPr>
        <p:spPr>
          <a:xfrm>
            <a:off x="5540400" y="3494160"/>
            <a:ext cx="1957680" cy="97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Совершенный</a:t>
            </a: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вид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10"/>
          <p:cNvSpPr/>
          <p:nvPr/>
        </p:nvSpPr>
        <p:spPr>
          <a:xfrm>
            <a:off x="3754440" y="1422360"/>
            <a:ext cx="31424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Инфинитив: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39718" y="0"/>
            <a:ext cx="9070920" cy="638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Настоящее</a:t>
            </a:r>
            <a:r>
              <a:rPr lang="it-IT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время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Я зави́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дую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зави́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дуешь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он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она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оно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зави́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дует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Мы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зави́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дуем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зави́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дуете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Они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зави́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дуют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2285640" y="0"/>
            <a:ext cx="5799600" cy="25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Глаголы</a:t>
            </a:r>
            <a:r>
              <a:rPr lang="it-IT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эмоций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4754560" y="1708135"/>
            <a:ext cx="642240" cy="6422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4"/>
          <p:cNvSpPr/>
          <p:nvPr/>
        </p:nvSpPr>
        <p:spPr>
          <a:xfrm>
            <a:off x="2682720" y="6328440"/>
            <a:ext cx="665460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Прошедшее время            </a:t>
            </a:r>
            <a:r>
              <a:rPr lang="it-IT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зави́довала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7040520" y="5780160"/>
            <a:ext cx="20905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зави́довал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6"/>
          <p:cNvSpPr/>
          <p:nvPr/>
        </p:nvSpPr>
        <p:spPr>
          <a:xfrm>
            <a:off x="6911640" y="6851520"/>
            <a:ext cx="23828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зави́довали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7"/>
          <p:cNvSpPr/>
          <p:nvPr/>
        </p:nvSpPr>
        <p:spPr>
          <a:xfrm flipV="1">
            <a:off x="6183360" y="6136560"/>
            <a:ext cx="785160" cy="35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8"/>
          <p:cNvSpPr/>
          <p:nvPr/>
        </p:nvSpPr>
        <p:spPr>
          <a:xfrm>
            <a:off x="6183360" y="6637320"/>
            <a:ext cx="78516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9"/>
          <p:cNvSpPr/>
          <p:nvPr/>
        </p:nvSpPr>
        <p:spPr>
          <a:xfrm>
            <a:off x="6183360" y="6780240"/>
            <a:ext cx="785160" cy="28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32720" y="16056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Глаголы</a:t>
            </a:r>
            <a:r>
              <a:rPr lang="it-IT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эмоций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325404" y="1422383"/>
            <a:ext cx="9070920" cy="491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Действительны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причастия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настоящее время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it-IT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зави́дующий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Действительные 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причастия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прошедшее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время : </a:t>
            </a:r>
            <a:r>
              <a:rPr lang="it-IT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зави́довавший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Cтрадательные 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причастия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настоящее время : </a:t>
            </a:r>
            <a:r>
              <a:rPr lang="it-IT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зави́дуемый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Деепричастие настоящее время : </a:t>
            </a:r>
            <a:r>
              <a:rPr lang="it-IT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зави́дуя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Деепр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ичастие прошедшее время : 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</a:t>
            </a:r>
            <a:r>
              <a:rPr lang="it-IT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зави́довав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Line 3"/>
          <p:cNvSpPr/>
          <p:nvPr/>
        </p:nvSpPr>
        <p:spPr>
          <a:xfrm>
            <a:off x="1182600" y="4994280"/>
            <a:ext cx="7358040" cy="144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5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Глаголы</a:t>
            </a:r>
            <a:r>
              <a:rPr lang="it-IT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5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эмоций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468360" y="20808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Переходны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й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глагол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Дательный падеж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Line 3"/>
          <p:cNvSpPr/>
          <p:nvPr/>
        </p:nvSpPr>
        <p:spPr>
          <a:xfrm flipH="1">
            <a:off x="4039920" y="3636720"/>
            <a:ext cx="792000" cy="1008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Line 4"/>
          <p:cNvSpPr/>
          <p:nvPr/>
        </p:nvSpPr>
        <p:spPr>
          <a:xfrm>
            <a:off x="5254626" y="3422647"/>
            <a:ext cx="934134" cy="1222073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5"/>
          <p:cNvSpPr/>
          <p:nvPr/>
        </p:nvSpPr>
        <p:spPr>
          <a:xfrm>
            <a:off x="2897280" y="4708440"/>
            <a:ext cx="165420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(кому?)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6"/>
          <p:cNvSpPr/>
          <p:nvPr/>
        </p:nvSpPr>
        <p:spPr>
          <a:xfrm>
            <a:off x="5754600" y="4708440"/>
            <a:ext cx="1713960" cy="44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(чему?)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7"/>
          <p:cNvSpPr/>
          <p:nvPr/>
        </p:nvSpPr>
        <p:spPr>
          <a:xfrm>
            <a:off x="4754560" y="2279639"/>
            <a:ext cx="713520" cy="64224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10" name="Connettore 2 9"/>
          <p:cNvCxnSpPr/>
          <p:nvPr/>
        </p:nvCxnSpPr>
        <p:spPr>
          <a:xfrm rot="5400000">
            <a:off x="3647319" y="3601198"/>
            <a:ext cx="1214352" cy="1000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6200000" flipH="1">
            <a:off x="5290392" y="3601196"/>
            <a:ext cx="1142914" cy="928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39640" y="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5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Глаголы</a:t>
            </a:r>
            <a:r>
              <a:rPr lang="it-IT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5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эмоций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Immagine 59"/>
          <p:cNvPicPr/>
          <p:nvPr/>
        </p:nvPicPr>
        <p:blipFill>
          <a:blip r:embed="rId2"/>
          <a:stretch/>
        </p:blipFill>
        <p:spPr>
          <a:xfrm>
            <a:off x="1539720" y="1779480"/>
            <a:ext cx="2519280" cy="1747440"/>
          </a:xfrm>
          <a:prstGeom prst="rect">
            <a:avLst/>
          </a:prstGeom>
          <a:ln>
            <a:noFill/>
          </a:ln>
        </p:spPr>
      </p:pic>
      <p:pic>
        <p:nvPicPr>
          <p:cNvPr id="156" name="Immagine 60"/>
          <p:cNvPicPr/>
          <p:nvPr/>
        </p:nvPicPr>
        <p:blipFill>
          <a:blip r:embed="rId3"/>
          <a:stretch/>
        </p:blipFill>
        <p:spPr>
          <a:xfrm>
            <a:off x="6254640" y="2065320"/>
            <a:ext cx="2284920" cy="129528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5683320" y="3922560"/>
            <a:ext cx="482544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Él envidiaba el éxito del amigo.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253800" y="3851280"/>
            <a:ext cx="5357160" cy="6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Он </a:t>
            </a:r>
            <a:r>
              <a:rPr lang="it-IT" sz="28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завидовал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2800" b="0" u="sng" strike="noStrike" spc="-1" dirty="0">
                <a:solidFill>
                  <a:srgbClr val="000000"/>
                </a:solidFill>
                <a:uFill>
                  <a:solidFill>
                    <a:srgbClr val="FF3333"/>
                  </a:solidFill>
                </a:uFill>
                <a:latin typeface="Arial"/>
                <a:ea typeface="DejaVu Sans"/>
              </a:rPr>
              <a:t>успеху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3333"/>
                  </a:solidFill>
                </a:uFill>
                <a:latin typeface="Arial"/>
                <a:ea typeface="DejaVu Sans"/>
              </a:rPr>
              <a:t> друга.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Line 4"/>
          <p:cNvSpPr/>
          <p:nvPr/>
        </p:nvSpPr>
        <p:spPr>
          <a:xfrm>
            <a:off x="3182760" y="4351320"/>
            <a:ext cx="432000" cy="576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5"/>
          <p:cNvSpPr/>
          <p:nvPr/>
        </p:nvSpPr>
        <p:spPr>
          <a:xfrm>
            <a:off x="3611552" y="4994283"/>
            <a:ext cx="2015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yспех</a:t>
            </a:r>
            <a:r>
              <a:rPr lang="it-IT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3611552" y="5494349"/>
            <a:ext cx="1583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(чему?)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Line 7"/>
          <p:cNvSpPr/>
          <p:nvPr/>
        </p:nvSpPr>
        <p:spPr>
          <a:xfrm flipH="1">
            <a:off x="1611000" y="4351320"/>
            <a:ext cx="432000" cy="648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8"/>
          <p:cNvSpPr/>
          <p:nvPr/>
        </p:nvSpPr>
        <p:spPr>
          <a:xfrm>
            <a:off x="611156" y="4994283"/>
            <a:ext cx="2303280" cy="11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Глагол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выражающий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эмоцию в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прошедшем времени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2" name="Connettore 2 11"/>
          <p:cNvCxnSpPr/>
          <p:nvPr/>
        </p:nvCxnSpPr>
        <p:spPr>
          <a:xfrm rot="16200000" flipH="1">
            <a:off x="3325800" y="4422779"/>
            <a:ext cx="500066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>
            <a:off x="1504925" y="4743456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11280" y="6066000"/>
            <a:ext cx="1142280" cy="570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4040280" y="4280040"/>
            <a:ext cx="1999440" cy="6422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611280" y="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Глаголы</a:t>
            </a:r>
            <a:r>
              <a:rPr lang="it-IT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44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эмоций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468360" y="422280"/>
            <a:ext cx="9070920" cy="56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it-IT" sz="3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Существительное происходит от глагола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завидовать 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Line 5"/>
          <p:cNvSpPr/>
          <p:nvPr/>
        </p:nvSpPr>
        <p:spPr>
          <a:xfrm>
            <a:off x="4968000" y="3384000"/>
            <a:ext cx="360" cy="79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6"/>
          <p:cNvSpPr/>
          <p:nvPr/>
        </p:nvSpPr>
        <p:spPr>
          <a:xfrm>
            <a:off x="4183200" y="4280040"/>
            <a:ext cx="3156120" cy="147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pperplate Gothic Bold"/>
                <a:ea typeface="DejaVu Sans"/>
              </a:rPr>
              <a:t>зависть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7"/>
          <p:cNvSpPr/>
          <p:nvPr/>
        </p:nvSpPr>
        <p:spPr>
          <a:xfrm>
            <a:off x="2254320" y="5137200"/>
            <a:ext cx="7271280" cy="3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+ предлог </a:t>
            </a:r>
            <a:r>
              <a:rPr lang="it-IT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к</a:t>
            </a:r>
            <a:r>
              <a:rPr lang="it-IT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и </a:t>
            </a:r>
            <a:r>
              <a:rPr lang="it-IT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д</a:t>
            </a:r>
            <a:r>
              <a:rPr lang="it-IT" sz="24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ательный падеж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8"/>
          <p:cNvSpPr/>
          <p:nvPr/>
        </p:nvSpPr>
        <p:spPr>
          <a:xfrm>
            <a:off x="396720" y="6066000"/>
            <a:ext cx="10937160" cy="65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 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Зависть  </a:t>
            </a: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 богатым родственникам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часто причина раздоров в семье</a:t>
            </a: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4754560" y="3494085"/>
            <a:ext cx="642240" cy="6422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39640" y="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Глагол</a:t>
            </a:r>
            <a:r>
              <a:rPr lang="it-IT" sz="44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ы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44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эмоций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Immagine 77"/>
          <p:cNvPicPr/>
          <p:nvPr/>
        </p:nvPicPr>
        <p:blipFill>
          <a:blip r:embed="rId2"/>
          <a:stretch/>
        </p:blipFill>
        <p:spPr>
          <a:xfrm>
            <a:off x="1368000" y="1728000"/>
            <a:ext cx="2519280" cy="1747440"/>
          </a:xfrm>
          <a:prstGeom prst="rect">
            <a:avLst/>
          </a:prstGeom>
          <a:ln>
            <a:noFill/>
          </a:ln>
        </p:spPr>
      </p:pic>
      <p:pic>
        <p:nvPicPr>
          <p:cNvPr id="174" name="Immagine 78"/>
          <p:cNvPicPr/>
          <p:nvPr/>
        </p:nvPicPr>
        <p:blipFill>
          <a:blip r:embed="rId3"/>
          <a:stretch/>
        </p:blipFill>
        <p:spPr>
          <a:xfrm>
            <a:off x="6480000" y="1944000"/>
            <a:ext cx="2284920" cy="129528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2111354" y="3494085"/>
            <a:ext cx="1439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Эмоция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6826262" y="3565523"/>
            <a:ext cx="1799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Emoción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325404" y="4065589"/>
            <a:ext cx="4497876" cy="12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Испытывать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чувство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зависти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5326064" y="4065589"/>
            <a:ext cx="4536092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Sentir una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sensación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it-IT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envidia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Immagine 83"/>
          <p:cNvPicPr/>
          <p:nvPr/>
        </p:nvPicPr>
        <p:blipFill>
          <a:blip r:embed="rId4"/>
          <a:stretch/>
        </p:blipFill>
        <p:spPr>
          <a:xfrm>
            <a:off x="3024000" y="4554720"/>
            <a:ext cx="4263840" cy="300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2502</TotalTime>
  <Words>313</Words>
  <Application>LibreOffice/5.2.4.2$Windows_x86 LibreOffice_project/3d5603e1122f0f102b62521720ab13a38a4e0eb0</Application>
  <PresentationFormat>Personalizado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ЗАДАНИЕ</vt:lpstr>
      <vt:lpstr>задание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/>
  <dc:description/>
  <cp:lastModifiedBy>Pc</cp:lastModifiedBy>
  <cp:revision>59</cp:revision>
  <dcterms:created xsi:type="dcterms:W3CDTF">2017-04-01T15:48:25Z</dcterms:created>
  <dcterms:modified xsi:type="dcterms:W3CDTF">2017-05-31T12:35:05Z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